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6"/>
  </p:notesMasterIdLst>
  <p:sldIdLst>
    <p:sldId id="257" r:id="rId5"/>
    <p:sldId id="337" r:id="rId6"/>
    <p:sldId id="338" r:id="rId7"/>
    <p:sldId id="345" r:id="rId8"/>
    <p:sldId id="271" r:id="rId9"/>
    <p:sldId id="343" r:id="rId10"/>
    <p:sldId id="341" r:id="rId11"/>
    <p:sldId id="342" r:id="rId12"/>
    <p:sldId id="269" r:id="rId13"/>
    <p:sldId id="358" r:id="rId14"/>
    <p:sldId id="359" r:id="rId15"/>
    <p:sldId id="360" r:id="rId16"/>
    <p:sldId id="361" r:id="rId17"/>
    <p:sldId id="347" r:id="rId18"/>
    <p:sldId id="363" r:id="rId19"/>
    <p:sldId id="362" r:id="rId20"/>
    <p:sldId id="364" r:id="rId21"/>
    <p:sldId id="348" r:id="rId22"/>
    <p:sldId id="349" r:id="rId23"/>
    <p:sldId id="365" r:id="rId24"/>
    <p:sldId id="366" r:id="rId25"/>
    <p:sldId id="367" r:id="rId26"/>
    <p:sldId id="368" r:id="rId27"/>
    <p:sldId id="369" r:id="rId28"/>
    <p:sldId id="351" r:id="rId29"/>
    <p:sldId id="357" r:id="rId30"/>
    <p:sldId id="352" r:id="rId31"/>
    <p:sldId id="355" r:id="rId32"/>
    <p:sldId id="356" r:id="rId33"/>
    <p:sldId id="353" r:id="rId34"/>
    <p:sldId id="35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378" autoAdjust="0"/>
  </p:normalViewPr>
  <p:slideViewPr>
    <p:cSldViewPr snapToGrid="0">
      <p:cViewPr varScale="1">
        <p:scale>
          <a:sx n="43" d="100"/>
          <a:sy n="43" d="100"/>
        </p:scale>
        <p:origin x="15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DAC42-5857-4387-BCD8-A8E55288D68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B32E-002E-417C-8B3D-8B49E7E4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8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DB32E-002E-417C-8B3D-8B49E7E4CB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1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DB32E-002E-417C-8B3D-8B49E7E4CB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3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DB32E-002E-417C-8B3D-8B49E7E4CB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7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D49C239-4B32-4C29-8010-FB01FA883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First Differences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t">
            <a:norm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Felipe Buchbinder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77813-BD20-4CBD-BD64-17E8D669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Is investment determined by company value?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>
                <a:solidFill>
                  <a:srgbClr val="FFFFFF"/>
                </a:solidFill>
              </a:rPr>
              <a:t> The Grunfeld dataset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3454F3A-1667-4F7B-8B82-8C906160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#Pooled regression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pooled &lt;- </a:t>
            </a:r>
            <a:r>
              <a:rPr lang="en-US" dirty="0" err="1">
                <a:solidFill>
                  <a:srgbClr val="FFFFFF"/>
                </a:solidFill>
              </a:rPr>
              <a:t>plm</a:t>
            </a:r>
            <a:r>
              <a:rPr lang="en-US" dirty="0">
                <a:solidFill>
                  <a:srgbClr val="FFFFFF"/>
                </a:solidFill>
              </a:rPr>
              <a:t>(invest ~ value + capital, index=c(“firm”,</a:t>
            </a:r>
            <a:r>
              <a:rPr lang="pt-BR" dirty="0">
                <a:solidFill>
                  <a:srgbClr val="FFFFFF"/>
                </a:solidFill>
              </a:rPr>
              <a:t> “</a:t>
            </a:r>
            <a:r>
              <a:rPr lang="en-US" dirty="0">
                <a:solidFill>
                  <a:srgbClr val="FFFFFF"/>
                </a:solidFill>
              </a:rPr>
              <a:t>year”), data=Grunfeld, model='pooling’)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#First Differences model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</a:rPr>
              <a:t>fd</a:t>
            </a:r>
            <a:r>
              <a:rPr lang="en-US" dirty="0">
                <a:solidFill>
                  <a:srgbClr val="FFFF00"/>
                </a:solidFill>
              </a:rPr>
              <a:t> &lt;- </a:t>
            </a:r>
            <a:r>
              <a:rPr lang="en-US" dirty="0" err="1">
                <a:solidFill>
                  <a:srgbClr val="FFFF00"/>
                </a:solidFill>
              </a:rPr>
              <a:t>plm</a:t>
            </a:r>
            <a:r>
              <a:rPr lang="en-US" dirty="0">
                <a:solidFill>
                  <a:srgbClr val="FFFF00"/>
                </a:solidFill>
              </a:rPr>
              <a:t>(invest ~ value + capital, index=c(“firm”,</a:t>
            </a:r>
            <a:r>
              <a:rPr lang="pt-BR" dirty="0">
                <a:solidFill>
                  <a:srgbClr val="FFFF00"/>
                </a:solidFill>
              </a:rPr>
              <a:t> “</a:t>
            </a:r>
            <a:r>
              <a:rPr lang="en-US" dirty="0">
                <a:solidFill>
                  <a:srgbClr val="FFFF00"/>
                </a:solidFill>
              </a:rPr>
              <a:t>year”), data=Grunfeld, model=‘</a:t>
            </a:r>
            <a:r>
              <a:rPr lang="en-US" dirty="0" err="1">
                <a:solidFill>
                  <a:srgbClr val="FFFF00"/>
                </a:solidFill>
              </a:rPr>
              <a:t>fd</a:t>
            </a:r>
            <a:r>
              <a:rPr lang="en-US" dirty="0">
                <a:solidFill>
                  <a:srgbClr val="FFFF00"/>
                </a:solidFill>
              </a:rPr>
              <a:t>’)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0468E-0989-4D4C-B75F-3CAFC6CB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986571"/>
            <a:ext cx="6831503" cy="48674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43DB98-A7E9-4E46-8660-8903FA294665}"/>
              </a:ext>
            </a:extLst>
          </p:cNvPr>
          <p:cNvSpPr/>
          <p:nvPr/>
        </p:nvSpPr>
        <p:spPr>
          <a:xfrm>
            <a:off x="6985416" y="4512039"/>
            <a:ext cx="3507699" cy="3897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CDA712D0-A9B6-48B2-9F02-3E0F0800F29D}"/>
              </a:ext>
            </a:extLst>
          </p:cNvPr>
          <p:cNvSpPr/>
          <p:nvPr/>
        </p:nvSpPr>
        <p:spPr>
          <a:xfrm>
            <a:off x="6977307" y="2817794"/>
            <a:ext cx="3732551" cy="1484026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Why do we have less observations in FD than in PR?</a:t>
            </a:r>
          </a:p>
        </p:txBody>
      </p:sp>
    </p:spTree>
    <p:extLst>
      <p:ext uri="{BB962C8B-B14F-4D97-AF65-F5344CB8AC3E}">
        <p14:creationId xmlns:p14="http://schemas.microsoft.com/office/powerpoint/2010/main" val="156595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77813-BD20-4CBD-BD64-17E8D669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Is investment determined by company value?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>
                <a:solidFill>
                  <a:srgbClr val="FFFFFF"/>
                </a:solidFill>
              </a:rPr>
              <a:t> The Grunfeld dataset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3454F3A-1667-4F7B-8B82-8C906160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#Pooled regression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pooled &lt;- </a:t>
            </a:r>
            <a:r>
              <a:rPr lang="en-US" dirty="0" err="1">
                <a:solidFill>
                  <a:srgbClr val="FFFFFF"/>
                </a:solidFill>
              </a:rPr>
              <a:t>plm</a:t>
            </a:r>
            <a:r>
              <a:rPr lang="en-US" dirty="0">
                <a:solidFill>
                  <a:srgbClr val="FFFFFF"/>
                </a:solidFill>
              </a:rPr>
              <a:t>(invest ~ value + capital, index=c(“firm”,</a:t>
            </a:r>
            <a:r>
              <a:rPr lang="pt-BR" dirty="0">
                <a:solidFill>
                  <a:srgbClr val="FFFFFF"/>
                </a:solidFill>
              </a:rPr>
              <a:t> “</a:t>
            </a:r>
            <a:r>
              <a:rPr lang="en-US" dirty="0">
                <a:solidFill>
                  <a:srgbClr val="FFFFFF"/>
                </a:solidFill>
              </a:rPr>
              <a:t>year”), data=Grunfeld, model='pooling’)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#First Differences model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</a:rPr>
              <a:t>fd</a:t>
            </a:r>
            <a:r>
              <a:rPr lang="en-US" dirty="0">
                <a:solidFill>
                  <a:srgbClr val="FFFF00"/>
                </a:solidFill>
              </a:rPr>
              <a:t> &lt;- </a:t>
            </a:r>
            <a:r>
              <a:rPr lang="en-US" dirty="0" err="1">
                <a:solidFill>
                  <a:srgbClr val="FFFF00"/>
                </a:solidFill>
              </a:rPr>
              <a:t>plm</a:t>
            </a:r>
            <a:r>
              <a:rPr lang="en-US" dirty="0">
                <a:solidFill>
                  <a:srgbClr val="FFFF00"/>
                </a:solidFill>
              </a:rPr>
              <a:t>(invest ~ value + capital, index=c(“firm”,</a:t>
            </a:r>
            <a:r>
              <a:rPr lang="pt-BR" dirty="0">
                <a:solidFill>
                  <a:srgbClr val="FFFF00"/>
                </a:solidFill>
              </a:rPr>
              <a:t> “</a:t>
            </a:r>
            <a:r>
              <a:rPr lang="en-US" dirty="0">
                <a:solidFill>
                  <a:srgbClr val="FFFF00"/>
                </a:solidFill>
              </a:rPr>
              <a:t>year”), data=Grunfeld, model=‘</a:t>
            </a:r>
            <a:r>
              <a:rPr lang="en-US" dirty="0" err="1">
                <a:solidFill>
                  <a:srgbClr val="FFFF00"/>
                </a:solidFill>
              </a:rPr>
              <a:t>fd</a:t>
            </a:r>
            <a:r>
              <a:rPr lang="en-US" dirty="0">
                <a:solidFill>
                  <a:srgbClr val="FFFF00"/>
                </a:solidFill>
              </a:rPr>
              <a:t>’)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0468E-0989-4D4C-B75F-3CAFC6CB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986571"/>
            <a:ext cx="6831503" cy="48674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43DB98-A7E9-4E46-8660-8903FA294665}"/>
              </a:ext>
            </a:extLst>
          </p:cNvPr>
          <p:cNvSpPr/>
          <p:nvPr/>
        </p:nvSpPr>
        <p:spPr>
          <a:xfrm>
            <a:off x="6969880" y="2607932"/>
            <a:ext cx="3507699" cy="3451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CDA712D0-A9B6-48B2-9F02-3E0F0800F29D}"/>
              </a:ext>
            </a:extLst>
          </p:cNvPr>
          <p:cNvSpPr/>
          <p:nvPr/>
        </p:nvSpPr>
        <p:spPr>
          <a:xfrm>
            <a:off x="6752523" y="3661527"/>
            <a:ext cx="3732551" cy="1484026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Why are the coefficient’s standard errors larger in FD than in PR?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E9BC4A-4663-4CEB-8E92-79F4226A3429}"/>
              </a:ext>
            </a:extLst>
          </p:cNvPr>
          <p:cNvSpPr/>
          <p:nvPr/>
        </p:nvSpPr>
        <p:spPr>
          <a:xfrm>
            <a:off x="6976113" y="3256434"/>
            <a:ext cx="3507699" cy="3451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58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2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33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2CF7A-FEBC-43E3-A98F-FD8B5B63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534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 trick First differences regression  can’t do: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34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A16550-B442-4B4D-9AA9-4AD82B94A6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0783" r="20783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1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2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33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2CF7A-FEBC-43E3-A98F-FD8B5B63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534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Account for things that do not change in time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(why?)</a:t>
            </a:r>
          </a:p>
        </p:txBody>
      </p:sp>
      <p:sp>
        <p:nvSpPr>
          <p:cNvPr id="1034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A16550-B442-4B4D-9AA9-4AD82B94A6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2022" b="12022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550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83EB-F08F-4922-8EA0-52FA0AEC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difference models cannot account for time-invariant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2EC66-31E5-4ADC-9919-0DED3C31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Gender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Gender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2EC66-31E5-4ADC-9919-0DED3C31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9F39A4-A06C-4482-B297-10F2EA426895}"/>
              </a:ext>
            </a:extLst>
          </p:cNvPr>
          <p:cNvCxnSpPr>
            <a:cxnSpLocks/>
          </p:cNvCxnSpPr>
          <p:nvPr/>
        </p:nvCxnSpPr>
        <p:spPr>
          <a:xfrm>
            <a:off x="2000250" y="4206240"/>
            <a:ext cx="81724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A6521B-8D93-4CAD-B4A6-7E02A262C74C}"/>
              </a:ext>
            </a:extLst>
          </p:cNvPr>
          <p:cNvCxnSpPr>
            <a:cxnSpLocks/>
          </p:cNvCxnSpPr>
          <p:nvPr/>
        </p:nvCxnSpPr>
        <p:spPr>
          <a:xfrm flipV="1">
            <a:off x="7200732" y="3268980"/>
            <a:ext cx="903138" cy="4218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4A1467-1B98-49A7-BE85-C47FBF4E6BA9}"/>
                  </a:ext>
                </a:extLst>
              </p:cNvPr>
              <p:cNvSpPr txBox="1"/>
              <p:nvPr/>
            </p:nvSpPr>
            <p:spPr>
              <a:xfrm>
                <a:off x="3128963" y="4907526"/>
                <a:ext cx="60979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0070C0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Gender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 doesn’t change from one year to the next, it cancels out when we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Spending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.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As a result, we cannot estimate the effect that Gender has on Spending.</a:t>
                </a:r>
                <a:endParaRPr lang="en-US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4A1467-1B98-49A7-BE85-C47FBF4E6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963" y="4907526"/>
                <a:ext cx="6097904" cy="1200329"/>
              </a:xfrm>
              <a:prstGeom prst="rect">
                <a:avLst/>
              </a:prstGeom>
              <a:blipFill>
                <a:blip r:embed="rId3"/>
                <a:stretch>
                  <a:fillRect l="-799" t="-2538" r="-69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412BB9-1165-42FA-B2C8-0583BC09D0A1}"/>
              </a:ext>
            </a:extLst>
          </p:cNvPr>
          <p:cNvCxnSpPr>
            <a:cxnSpLocks/>
          </p:cNvCxnSpPr>
          <p:nvPr/>
        </p:nvCxnSpPr>
        <p:spPr>
          <a:xfrm flipV="1">
            <a:off x="7341702" y="3729990"/>
            <a:ext cx="903138" cy="4218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96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9B5387-1C9A-4C3E-8F37-266C5D698B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620" y="863695"/>
                <a:ext cx="3511233" cy="483256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3600" dirty="0"/>
                  <a:t>First differences regression requires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FF00"/>
                    </a:solidFill>
                  </a:rPr>
                  <a:t> to be serially uncorrelated</a:t>
                </a:r>
                <a:br>
                  <a:rPr lang="en-US" sz="3600" dirty="0"/>
                </a:br>
                <a:r>
                  <a:rPr lang="en-US" sz="2000" dirty="0"/>
                  <a:t>(Why?)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B9B5387-1C9A-4C3E-8F37-266C5D698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620" y="863695"/>
                <a:ext cx="3511233" cy="4832567"/>
              </a:xfrm>
              <a:blipFill>
                <a:blip r:embed="rId2"/>
                <a:stretch>
                  <a:fillRect l="-5382" r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803BB1-1E92-4BA0-9E25-9DBD8F3FD8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8320" r="8320"/>
          <a:stretch/>
        </p:blipFill>
        <p:spPr bwMode="auto">
          <a:xfrm flipH="1"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0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4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56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780DFB3-86A0-4427-80C8-80A770D17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1" b="96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76ABF-C300-4042-BB5C-03B7A4BC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24" y="5337721"/>
            <a:ext cx="11298931" cy="868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this </a:t>
            </a:r>
            <a:r>
              <a:rPr lang="en-US" sz="4000" i="1" dirty="0">
                <a:solidFill>
                  <a:srgbClr val="FFFF00"/>
                </a:solidFill>
              </a:rPr>
              <a:t>does not happen </a:t>
            </a:r>
            <a:r>
              <a:rPr lang="en-US" sz="4000" dirty="0">
                <a:solidFill>
                  <a:srgbClr val="FFFF00"/>
                </a:solidFill>
              </a:rPr>
              <a:t>if the errors themselves are serially uncorrelated</a:t>
            </a:r>
          </a:p>
        </p:txBody>
      </p:sp>
    </p:spTree>
    <p:extLst>
      <p:ext uri="{BB962C8B-B14F-4D97-AF65-F5344CB8AC3E}">
        <p14:creationId xmlns:p14="http://schemas.microsoft.com/office/powerpoint/2010/main" val="113956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7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3AACF7-DDD6-4514-969C-E1937BC41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5524" y="679535"/>
            <a:ext cx="3356566" cy="55710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283208-8BA3-49B3-8E1A-70BF5D15F6FF}"/>
              </a:ext>
            </a:extLst>
          </p:cNvPr>
          <p:cNvSpPr txBox="1"/>
          <p:nvPr/>
        </p:nvSpPr>
        <p:spPr>
          <a:xfrm>
            <a:off x="1438513" y="2274838"/>
            <a:ext cx="6093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errors are uncorrelated in the true relationship, then a First Differences model does not satisfy the assumption of serially uncorrelated residuals. The First Difference model is not a good model when the errors in the true relationship are serially uncorrelated.</a:t>
            </a:r>
          </a:p>
        </p:txBody>
      </p:sp>
    </p:spTree>
    <p:extLst>
      <p:ext uri="{BB962C8B-B14F-4D97-AF65-F5344CB8AC3E}">
        <p14:creationId xmlns:p14="http://schemas.microsoft.com/office/powerpoint/2010/main" val="160717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61D6-0295-466D-9236-C898DB74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7E9D8-78CE-4385-B6CD-708287432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293" y="2340864"/>
                <a:ext cx="11029615" cy="363448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u="sng" dirty="0"/>
                  <a:t>Problem Statement:</a:t>
                </a:r>
              </a:p>
              <a:p>
                <a:pPr marL="0" indent="0">
                  <a:buNone/>
                </a:pPr>
                <a:r>
                  <a:rPr lang="en-US" dirty="0"/>
                  <a:t>The true relationship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it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idiosyncratic errors are serially uncorrelated  and </a:t>
                </a:r>
                <a:r>
                  <a:rPr lang="en-US" dirty="0" err="1"/>
                  <a:t>homoeskedastic</a:t>
                </a:r>
                <a:r>
                  <a:rPr lang="en-US" dirty="0"/>
                  <a:t>. This implies,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serial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correlation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Homoskedasticity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a First Differences model, the </a:t>
                </a:r>
                <a:r>
                  <a:rPr lang="en-US" dirty="0" err="1"/>
                  <a:t>erros</a:t>
                </a:r>
                <a:r>
                  <a:rPr lang="en-US" dirty="0"/>
                  <a:t> will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. Are these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also serially uncorrelated? In other words, 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also zero?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7E9D8-78CE-4385-B6CD-708287432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293" y="2340864"/>
                <a:ext cx="11029615" cy="3634486"/>
              </a:xfrm>
              <a:blipFill>
                <a:blip r:embed="rId3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289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61D6-0295-466D-9236-C898DB74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7E9D8-78CE-4385-B6CD-708287432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293" y="2340864"/>
                <a:ext cx="11029615" cy="36344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;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Meaning that if errors are uncorrelated in the true relationship, then a First Differences model does not satisfy the assumption of serially uncorrelated residuals. The First Difference model is </a:t>
                </a:r>
                <a:r>
                  <a:rPr lang="en-US" i="1" dirty="0"/>
                  <a:t>not </a:t>
                </a:r>
                <a:r>
                  <a:rPr lang="en-US" dirty="0"/>
                  <a:t>a good model when the errors in the true relationship are serially uncorrelated.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7E9D8-78CE-4385-B6CD-708287432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293" y="2340864"/>
                <a:ext cx="11029615" cy="3634486"/>
              </a:xfrm>
              <a:blipFill>
                <a:blip r:embed="rId3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06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higher income mean higher spending?</a:t>
            </a:r>
            <a:br>
              <a:rPr lang="en-US" dirty="0"/>
            </a:b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Could we use pooled regression?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Why or why not?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99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7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3AACF7-DDD6-4514-969C-E1937BC41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5524" y="679535"/>
            <a:ext cx="3356566" cy="55710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283208-8BA3-49B3-8E1A-70BF5D15F6FF}"/>
              </a:ext>
            </a:extLst>
          </p:cNvPr>
          <p:cNvSpPr txBox="1"/>
          <p:nvPr/>
        </p:nvSpPr>
        <p:spPr>
          <a:xfrm>
            <a:off x="1299518" y="1156744"/>
            <a:ext cx="60935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If errors are uncorrelated in the true relationship, then a First Differences model does not satisfy the assumption of serially uncorrelated residuals. The First Difference model is not a good model when the errors in the true relationship are serially uncorrelated.</a:t>
            </a:r>
          </a:p>
          <a:p>
            <a:endParaRPr lang="en-US" sz="2400" dirty="0"/>
          </a:p>
          <a:p>
            <a:r>
              <a:rPr lang="en-US" sz="2400" dirty="0"/>
              <a:t>The First Difference model works well when errors in the true relationship obey a </a:t>
            </a:r>
            <a:r>
              <a:rPr lang="en-US" sz="2400" b="1" dirty="0">
                <a:solidFill>
                  <a:schemeClr val="accent5"/>
                </a:solidFill>
              </a:rPr>
              <a:t>random walk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79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00AA0-1ABD-4C3B-8FF7-0DDD810658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38620" y="863695"/>
                <a:ext cx="3511233" cy="3779995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/>
                <a:r>
                  <a:rPr lang="en-US" sz="3600" dirty="0">
                    <a:solidFill>
                      <a:schemeClr val="tx1"/>
                    </a:solidFill>
                  </a:rPr>
                  <a:t>Errors are said to follow a random walk when</a:t>
                </a:r>
                <a:br>
                  <a:rPr lang="en-US" sz="36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0;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7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∀ </m:t>
                      </m:r>
                      <m:r>
                        <a:rPr lang="en-US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br>
                  <a:rPr lang="en-US" sz="2700" b="0" dirty="0">
                    <a:solidFill>
                      <a:schemeClr val="tx1"/>
                    </a:solidFill>
                  </a:rPr>
                </a:b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300AA0-1ABD-4C3B-8FF7-0DDD810658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8620" y="863695"/>
                <a:ext cx="3511233" cy="3779995"/>
              </a:xfrm>
              <a:blipFill>
                <a:blip r:embed="rId2"/>
                <a:stretch>
                  <a:fillRect l="-4514" r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0B1CE7C2-247A-4CBA-9BB0-C1BB2B0DA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9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161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2A2CC-5711-469E-9051-EC44256C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This works because…</a:t>
            </a: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7" name="Rectangle 7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128" name="Rectangle 7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F562E-77E4-4FD6-A694-7C6AB0F044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513" y="2536031"/>
                <a:ext cx="3123783" cy="3671936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FFFF"/>
                    </a:solidFill>
                  </a:rPr>
                  <a:t>Which are homoscedastic and serially uncorrelated by hypothesis, thus satisfying the requirements of OLS regression.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F562E-77E4-4FD6-A694-7C6AB0F044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513" y="2536031"/>
                <a:ext cx="3123783" cy="3671936"/>
              </a:xfrm>
              <a:blipFill>
                <a:blip r:embed="rId2"/>
                <a:stretch>
                  <a:fillRect l="-1170" r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12C8BA9E-21C3-4208-B75B-9C099AB07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8" b="-2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1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2A2CC-5711-469E-9051-EC44256C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One thing you should know before taking a random walk…</a:t>
            </a: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7" name="Rectangle 7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128" name="Rectangle 7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F562E-77E4-4FD6-A694-7C6AB0F044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513" y="2536031"/>
                <a:ext cx="3123783" cy="3671936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br>
                  <a:rPr lang="en-US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Random Walks exhibit </a:t>
                </a:r>
                <a:r>
                  <a:rPr lang="en-US" dirty="0">
                    <a:solidFill>
                      <a:srgbClr val="FFFF00"/>
                    </a:solidFill>
                  </a:rPr>
                  <a:t>long-term dependencies</a:t>
                </a:r>
                <a:r>
                  <a:rPr lang="en-US" dirty="0"/>
                  <a:t>. Because the effect of a past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never vanishes…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FF00"/>
                    </a:solidFill>
                  </a:rPr>
                  <a:t>Does this make theoretical sense in your research problem?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F562E-77E4-4FD6-A694-7C6AB0F044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513" y="2536031"/>
                <a:ext cx="3123783" cy="3671936"/>
              </a:xfrm>
              <a:blipFill>
                <a:blip r:embed="rId2"/>
                <a:stretch>
                  <a:fillRect l="-1170" r="-2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12C8BA9E-21C3-4208-B75B-9C099AB0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868" r="868"/>
          <a:stretch/>
        </p:blipFill>
        <p:spPr bwMode="auto">
          <a:xfrm flipH="1"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80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E0E369FF-9DD5-47A2-8B70-4FE64A840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8F347-1778-4F4D-B444-E7EE9B9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194" y="5236834"/>
            <a:ext cx="7985759" cy="914399"/>
          </a:xfrm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cap="none" dirty="0">
                <a:solidFill>
                  <a:schemeClr val="tx1"/>
                </a:solidFill>
              </a:rPr>
              <a:t>How do we know if residuals follow a random walk, and a first difference model is therefore adequate?</a:t>
            </a:r>
          </a:p>
        </p:txBody>
      </p:sp>
    </p:spTree>
    <p:extLst>
      <p:ext uri="{BB962C8B-B14F-4D97-AF65-F5344CB8AC3E}">
        <p14:creationId xmlns:p14="http://schemas.microsoft.com/office/powerpoint/2010/main" val="322108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B589-7C03-46DA-9A31-F4D27B30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know if errors follow a random walk?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AutoNum type="arabicPeriod"/>
                </a:pPr>
                <a:r>
                  <a:rPr lang="en-US" dirty="0"/>
                  <a:t>Regress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dirty="0"/>
                  <a:t>Test if linear coefficient is statistically significant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263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B589-7C03-46DA-9A31-F4D27B30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know if errors follow a random walk?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AutoNum type="arabicPeriod"/>
                </a:pPr>
                <a:r>
                  <a:rPr lang="en-US" dirty="0"/>
                  <a:t>Regress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dirty="0"/>
                  <a:t>Test if linear coefficient is statistically significant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9AF43A1-9B01-4A4D-9ED6-900C5C804F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E3E5">
              <a:alpha val="4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D9DE40-ACA4-4599-B28D-30A47015101C}"/>
                  </a:ext>
                </a:extLst>
              </p:cNvPr>
              <p:cNvSpPr/>
              <p:nvPr/>
            </p:nvSpPr>
            <p:spPr>
              <a:xfrm>
                <a:off x="8067507" y="3572079"/>
                <a:ext cx="3543300" cy="2340610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Tricky question: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Why do we test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algn="ctr"/>
                <a:r>
                  <a:rPr lang="en-US" dirty="0"/>
                  <a:t>rather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itself?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D9DE40-ACA4-4599-B28D-30A470151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507" y="3572079"/>
                <a:ext cx="3543300" cy="2340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880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B589-7C03-46DA-9A31-F4D27B30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know if errors follow a random walk?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The Durbin-Whatson Statistic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Calculate the Durbin-Whatson Statistic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dirty="0"/>
                  <a:t>Compare with critical values proper from this Statistic. As a rule of thumb,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are serially uncorrelated,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76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B589-7C03-46DA-9A31-F4D27B30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know if errors follow a random walk?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The Durbin-Whatson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 err="1"/>
                  <a:t>Calculare</a:t>
                </a:r>
                <a:r>
                  <a:rPr lang="en-US" dirty="0"/>
                  <a:t> the Durbin-Whatson Statistic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dirty="0"/>
                  <a:t>Compare with critical values proper from this Statistic. As a rule of thumb,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are serially uncorrelated,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1596C54-C1AF-4CA9-AB13-D66B67062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E3E5">
              <a:alpha val="4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E1C6F5-2F29-4225-8249-63A3142319DA}"/>
              </a:ext>
            </a:extLst>
          </p:cNvPr>
          <p:cNvSpPr/>
          <p:nvPr/>
        </p:nvSpPr>
        <p:spPr>
          <a:xfrm>
            <a:off x="8067507" y="3572079"/>
            <a:ext cx="3543300" cy="23406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Flash quiz: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What are the maximum and minimum values for the DW statistic?</a:t>
            </a:r>
          </a:p>
        </p:txBody>
      </p:sp>
    </p:spTree>
    <p:extLst>
      <p:ext uri="{BB962C8B-B14F-4D97-AF65-F5344CB8AC3E}">
        <p14:creationId xmlns:p14="http://schemas.microsoft.com/office/powerpoint/2010/main" val="361621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B589-7C03-46DA-9A31-F4D27B30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know if errors follow a random walk?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The Durbin-Whatson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 err="1"/>
                  <a:t>Calculare</a:t>
                </a:r>
                <a:r>
                  <a:rPr lang="en-US" dirty="0"/>
                  <a:t> the Durbin-Whatson Statistic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dirty="0"/>
                  <a:t>Compare with critical values proper from this Statistic. As a rule of thumb,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are serially uncorrelated,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03C8C-C086-494E-9835-327C528332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1596C54-C1AF-4CA9-AB13-D66B670622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E3E5">
              <a:alpha val="4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E1C6F5-2F29-4225-8249-63A3142319DA}"/>
                  </a:ext>
                </a:extLst>
              </p:cNvPr>
              <p:cNvSpPr/>
              <p:nvPr/>
            </p:nvSpPr>
            <p:spPr>
              <a:xfrm>
                <a:off x="8067507" y="3572079"/>
                <a:ext cx="3543300" cy="2340610"/>
              </a:xfrm>
              <a:prstGeom prst="rect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Flash quiz: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A rule of thumb says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means trouble. </a:t>
                </a:r>
              </a:p>
              <a:p>
                <a:pPr algn="ctr"/>
                <a:r>
                  <a:rPr lang="en-US" dirty="0"/>
                  <a:t>To what value of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does this correspond?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E1C6F5-2F29-4225-8249-63A314231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507" y="3572079"/>
                <a:ext cx="3543300" cy="2340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85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higher Income mean higher spending?</a:t>
            </a:r>
            <a:br>
              <a:rPr lang="en-US" dirty="0"/>
            </a:b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Pooled regression is not a good idea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All these U’s correlate with Income:</a:t>
                </a:r>
              </a:p>
              <a:p>
                <a:r>
                  <a:rPr lang="en-US" dirty="0"/>
                  <a:t>Wage</a:t>
                </a:r>
              </a:p>
              <a:p>
                <a:r>
                  <a:rPr lang="en-US" dirty="0"/>
                  <a:t>Investing ability</a:t>
                </a:r>
              </a:p>
              <a:p>
                <a:r>
                  <a:rPr lang="en-US" dirty="0"/>
                  <a:t>Family/Personal fortune</a:t>
                </a:r>
              </a:p>
              <a:p>
                <a:r>
                  <a:rPr lang="en-US" dirty="0"/>
                  <a:t>Ownership of real estate</a:t>
                </a:r>
              </a:p>
              <a:p>
                <a:r>
                  <a:rPr lang="en-US" dirty="0"/>
                  <a:t>Salary negotiation ability</a:t>
                </a:r>
              </a:p>
              <a:p>
                <a:r>
                  <a:rPr lang="en-US" dirty="0"/>
                  <a:t>Ability to “sell” yourself professionally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5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C8F206-E5B9-4327-807B-3F630DCC7B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C8F206-E5B9-4327-807B-3F630DCC7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05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00A6C-3890-4CE6-9389-A31D2B93E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dirty="0"/>
                  <a:t>. 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∑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≈2−2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200A6C-3890-4CE6-9389-A31D2B93E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923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7C555-339E-4092-B38E-BE46A1BE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Key takeaways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B8E293-4E48-4AC9-AE30-1ABFA2E70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4" y="1896532"/>
                <a:ext cx="6309003" cy="4504267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First Difference Models are a way to eliminate the unobserved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in panel data regression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In First Difference models, rather than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to explain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we use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to explain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In other words, we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First Difference models work well when the idiosyncratic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follows a Random Walk. Unfortunately, we don’t see the values of the idiosyncratic errors. We only see their </a:t>
                </a:r>
                <a:r>
                  <a:rPr lang="en-US" i="1" dirty="0">
                    <a:solidFill>
                      <a:schemeClr val="tx2"/>
                    </a:solidFill>
                  </a:rPr>
                  <a:t>deltas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One way to test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follows a random walk is to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(no intercept needed) and see if the coefficient is statistically indistinguishable from zero.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2"/>
                    </a:solidFill>
                  </a:rPr>
                  <a:t>Another way is to use the Durbin-Whatson Statistic. As a rule of thumb, it should ideally be close to 2.</a:t>
                </a:r>
              </a:p>
              <a:p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B8E293-4E48-4AC9-AE30-1ABFA2E70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4" y="1896532"/>
                <a:ext cx="6309003" cy="4504267"/>
              </a:xfrm>
              <a:blipFill>
                <a:blip r:embed="rId2"/>
                <a:stretch>
                  <a:fillRect l="-386" t="-27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523811D-9131-4D38-A100-DE229574A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83" r="663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753B-2F4D-4D04-AFFF-185C2019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higher Income mean higher spending?</a:t>
            </a:r>
            <a:br>
              <a:rPr lang="en-US" dirty="0"/>
            </a:b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Pooled regression is not a good idea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All these U’s correlate with Income:</a:t>
                </a:r>
              </a:p>
              <a:p>
                <a:r>
                  <a:rPr lang="en-US" dirty="0"/>
                  <a:t>Wage</a:t>
                </a:r>
              </a:p>
              <a:p>
                <a:r>
                  <a:rPr lang="en-US" dirty="0"/>
                  <a:t>Investing ability</a:t>
                </a:r>
              </a:p>
              <a:p>
                <a:r>
                  <a:rPr lang="en-US" dirty="0"/>
                  <a:t>Family/Personal fortune</a:t>
                </a:r>
              </a:p>
              <a:p>
                <a:r>
                  <a:rPr lang="en-US" dirty="0"/>
                  <a:t>Ownership of real estate</a:t>
                </a:r>
              </a:p>
              <a:p>
                <a:r>
                  <a:rPr lang="en-US" dirty="0"/>
                  <a:t>Salary negotiation ability</a:t>
                </a:r>
              </a:p>
              <a:p>
                <a:r>
                  <a:rPr lang="en-US" dirty="0"/>
                  <a:t>Ability to “sell” yourself professionally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09B36-8C91-4157-96B2-98EF8BD7C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508D85C-C3F7-40A5-A24D-49C15A7FDB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E3E5">
              <a:alpha val="4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0A6EA-B863-48FA-9624-A88BACB5E5F9}"/>
              </a:ext>
            </a:extLst>
          </p:cNvPr>
          <p:cNvSpPr/>
          <p:nvPr/>
        </p:nvSpPr>
        <p:spPr>
          <a:xfrm>
            <a:off x="6972300" y="3634740"/>
            <a:ext cx="4434840" cy="267629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Flash quiz:</a:t>
            </a:r>
          </a:p>
          <a:p>
            <a:pPr algn="ctr"/>
            <a:endParaRPr lang="en-US" dirty="0"/>
          </a:p>
          <a:p>
            <a:pPr marL="342900" indent="-342900" algn="ctr">
              <a:buAutoNum type="arabicParenBoth"/>
            </a:pPr>
            <a:r>
              <a:rPr lang="en-US" dirty="0"/>
              <a:t>What would happen to the regression estimated coefficients if we </a:t>
            </a:r>
            <a:r>
              <a:rPr lang="en-US" i="1" dirty="0"/>
              <a:t>did </a:t>
            </a:r>
            <a:r>
              <a:rPr lang="en-US" dirty="0"/>
              <a:t>run a pooled regression? </a:t>
            </a:r>
          </a:p>
          <a:p>
            <a:pPr marL="342900" indent="-342900" algn="ctr">
              <a:buAutoNum type="arabicParenBoth"/>
            </a:pPr>
            <a:r>
              <a:rPr lang="en-US" dirty="0"/>
              <a:t>Why did we say “all these U’s correlate with Income” rather than simply “all these U’s affect Spending”?</a:t>
            </a:r>
          </a:p>
        </p:txBody>
      </p:sp>
    </p:spTree>
    <p:extLst>
      <p:ext uri="{BB962C8B-B14F-4D97-AF65-F5344CB8AC3E}">
        <p14:creationId xmlns:p14="http://schemas.microsoft.com/office/powerpoint/2010/main" val="72907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83EB-F08F-4922-8EA0-52FA0AEC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What if we looked at how changes in Income from one year to the next translate into changes in Spending?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2EC66-31E5-4ADC-9919-0DED3C31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2EC66-31E5-4ADC-9919-0DED3C31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18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83EB-F08F-4922-8EA0-52FA0AEC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What if we looked at how changes in Income from one year to the next translate into changes in Spending?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2EC66-31E5-4ADC-9919-0DED3C31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Spending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Income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2EC66-31E5-4ADC-9919-0DED3C31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9F39A4-A06C-4482-B297-10F2EA426895}"/>
              </a:ext>
            </a:extLst>
          </p:cNvPr>
          <p:cNvCxnSpPr>
            <a:cxnSpLocks/>
          </p:cNvCxnSpPr>
          <p:nvPr/>
        </p:nvCxnSpPr>
        <p:spPr>
          <a:xfrm>
            <a:off x="3394710" y="4206240"/>
            <a:ext cx="55664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A6521B-8D93-4CAD-B4A6-7E02A262C74C}"/>
              </a:ext>
            </a:extLst>
          </p:cNvPr>
          <p:cNvCxnSpPr>
            <a:cxnSpLocks/>
          </p:cNvCxnSpPr>
          <p:nvPr/>
        </p:nvCxnSpPr>
        <p:spPr>
          <a:xfrm flipV="1">
            <a:off x="7920990" y="3771900"/>
            <a:ext cx="392430" cy="329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4A1467-1B98-49A7-BE85-C47FBF4E6BA9}"/>
                  </a:ext>
                </a:extLst>
              </p:cNvPr>
              <p:cNvSpPr txBox="1"/>
              <p:nvPr/>
            </p:nvSpPr>
            <p:spPr>
              <a:xfrm>
                <a:off x="3128963" y="4907526"/>
                <a:ext cx="609790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0070C0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 is doesn’t change from one year to the next, a difference in Spending cannot be 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. It must be due to changes in Income.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4A1467-1B98-49A7-BE85-C47FBF4E6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963" y="4907526"/>
                <a:ext cx="6097904" cy="923330"/>
              </a:xfrm>
              <a:prstGeom prst="rect">
                <a:avLst/>
              </a:prstGeom>
              <a:blipFill>
                <a:blip r:embed="rId3"/>
                <a:stretch>
                  <a:fillRect l="-599" t="-3289" r="-139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404186-8481-4AC8-9540-5901F3E326CF}"/>
              </a:ext>
            </a:extLst>
          </p:cNvPr>
          <p:cNvCxnSpPr>
            <a:cxnSpLocks/>
          </p:cNvCxnSpPr>
          <p:nvPr/>
        </p:nvCxnSpPr>
        <p:spPr>
          <a:xfrm flipV="1">
            <a:off x="7724775" y="3294745"/>
            <a:ext cx="392430" cy="329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DA6D-B759-4041-B219-E7DCCEA3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difference model</a:t>
            </a:r>
            <a:br>
              <a:rPr lang="en-US" dirty="0"/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Eliminate </a:t>
            </a:r>
            <a:r>
              <a:rPr lang="en-US" sz="2000" dirty="0">
                <a:solidFill>
                  <a:srgbClr val="FF0000"/>
                </a:solidFill>
              </a:rPr>
              <a:t>fixed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unobserved heterogeneities by focusing in how things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31302-7244-498F-BE2B-0599136F7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accent2"/>
                    </a:solidFill>
                  </a:rPr>
                  <a:t>Rather than regressing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631302-7244-498F-BE2B-0599136F7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2E7D2-3E21-4FDF-8600-E67FB7A90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differences model works just like OLS regression</a:t>
            </a:r>
            <a:br>
              <a:rPr lang="en-US" dirty="0"/>
            </a:br>
            <a:r>
              <a:rPr lang="en-US" sz="2000" dirty="0"/>
              <a:t>but with changes instead of actual values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30228-99C6-4346-BA4A-3C3BE8E80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7803C2-A356-4DD8-8CAE-9FC30315F4A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assumptions of normality, homoskedasticity and independence must be followed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7803C2-A356-4DD8-8CAE-9FC30315F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1532B9-8B06-4621-883F-FFE77237D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First Differences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FECA3F3-8474-476B-A4EC-5CC846CC2AE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assumptions of normality, homoskedasticity and independence must be followed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FECA3F3-8474-476B-A4EC-5CC846CC2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78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77813-BD20-4CBD-BD64-17E8D669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Is investment determined by company value?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>
                <a:solidFill>
                  <a:srgbClr val="FFFFFF"/>
                </a:solidFill>
              </a:rPr>
              <a:t> The Grunfeld dataset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3454F3A-1667-4F7B-8B82-8C906160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#Pooled regression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pooled &lt;- </a:t>
            </a:r>
            <a:r>
              <a:rPr lang="en-US" dirty="0" err="1">
                <a:solidFill>
                  <a:srgbClr val="FFFFFF"/>
                </a:solidFill>
              </a:rPr>
              <a:t>plm</a:t>
            </a:r>
            <a:r>
              <a:rPr lang="en-US" dirty="0">
                <a:solidFill>
                  <a:srgbClr val="FFFFFF"/>
                </a:solidFill>
              </a:rPr>
              <a:t>(invest ~ value + capital, index=c(“firm”,</a:t>
            </a:r>
            <a:r>
              <a:rPr lang="pt-BR" dirty="0">
                <a:solidFill>
                  <a:srgbClr val="FFFFFF"/>
                </a:solidFill>
              </a:rPr>
              <a:t> “</a:t>
            </a:r>
            <a:r>
              <a:rPr lang="en-US" dirty="0">
                <a:solidFill>
                  <a:srgbClr val="FFFFFF"/>
                </a:solidFill>
              </a:rPr>
              <a:t>year”), data=Grunfeld, model='pooling’)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#First Differences model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</a:rPr>
              <a:t>fd</a:t>
            </a:r>
            <a:r>
              <a:rPr lang="en-US" dirty="0">
                <a:solidFill>
                  <a:srgbClr val="FFFF00"/>
                </a:solidFill>
              </a:rPr>
              <a:t> &lt;- </a:t>
            </a:r>
            <a:r>
              <a:rPr lang="en-US" dirty="0" err="1">
                <a:solidFill>
                  <a:srgbClr val="FFFF00"/>
                </a:solidFill>
              </a:rPr>
              <a:t>plm</a:t>
            </a:r>
            <a:r>
              <a:rPr lang="en-US" dirty="0">
                <a:solidFill>
                  <a:srgbClr val="FFFF00"/>
                </a:solidFill>
              </a:rPr>
              <a:t>(invest ~ value + capital, index=c(“firm”,</a:t>
            </a:r>
            <a:r>
              <a:rPr lang="pt-BR" dirty="0">
                <a:solidFill>
                  <a:srgbClr val="FFFF00"/>
                </a:solidFill>
              </a:rPr>
              <a:t> “</a:t>
            </a:r>
            <a:r>
              <a:rPr lang="en-US" dirty="0">
                <a:solidFill>
                  <a:srgbClr val="FFFF00"/>
                </a:solidFill>
              </a:rPr>
              <a:t>year”), data=Grunfeld, model=‘</a:t>
            </a:r>
            <a:r>
              <a:rPr lang="en-US" dirty="0" err="1">
                <a:solidFill>
                  <a:srgbClr val="FFFF00"/>
                </a:solidFill>
              </a:rPr>
              <a:t>fd</a:t>
            </a:r>
            <a:r>
              <a:rPr lang="en-US" dirty="0">
                <a:solidFill>
                  <a:srgbClr val="FFFF00"/>
                </a:solidFill>
              </a:rPr>
              <a:t>’)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0468E-0989-4D4C-B75F-3CAFC6CB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986571"/>
            <a:ext cx="6831503" cy="48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8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{6B0E4817-7F73-4398-9B07-807EE68E56EC}tf33552983_win32</Template>
  <TotalTime>4804</TotalTime>
  <Words>1692</Words>
  <Application>Microsoft Office PowerPoint</Application>
  <PresentationFormat>Widescreen</PresentationFormat>
  <Paragraphs>165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Cambria Math</vt:lpstr>
      <vt:lpstr>Franklin Gothic Book</vt:lpstr>
      <vt:lpstr>Franklin Gothic Demi</vt:lpstr>
      <vt:lpstr>Gill Sans MT</vt:lpstr>
      <vt:lpstr>Wingdings 2</vt:lpstr>
      <vt:lpstr>DividendVTI</vt:lpstr>
      <vt:lpstr>First Differences</vt:lpstr>
      <vt:lpstr>Does higher income mean higher spending? Could we use pooled regression?</vt:lpstr>
      <vt:lpstr>Does higher Income mean higher spending? Pooled regression is not a good idea</vt:lpstr>
      <vt:lpstr>Does higher Income mean higher spending? Pooled regression is not a good idea</vt:lpstr>
      <vt:lpstr>What if we looked at how changes in Income from one year to the next translate into changes in Spending?</vt:lpstr>
      <vt:lpstr>What if we looked at how changes in Income from one year to the next translate into changes in Spending?</vt:lpstr>
      <vt:lpstr>First difference model Eliminate fixed unobserved heterogeneities by focusing in how things change.</vt:lpstr>
      <vt:lpstr>A First differences model works just like OLS regression but with changes instead of actual values</vt:lpstr>
      <vt:lpstr>Is investment determined by company value?  The Grunfeld dataset</vt:lpstr>
      <vt:lpstr>Is investment determined by company value?  The Grunfeld dataset</vt:lpstr>
      <vt:lpstr>Is investment determined by company value?  The Grunfeld dataset</vt:lpstr>
      <vt:lpstr>A trick First differences regression  can’t do:</vt:lpstr>
      <vt:lpstr>Account for things that do not change in time (why?)</vt:lpstr>
      <vt:lpstr>First difference models cannot account for time-invariant covariates</vt:lpstr>
      <vt:lpstr>First differences regression requires the Δ_t ϵ_it to be serially uncorrelated (Why?)</vt:lpstr>
      <vt:lpstr>this does not happen if the errors themselves are serially uncorrelated</vt:lpstr>
      <vt:lpstr>PowerPoint Presentation</vt:lpstr>
      <vt:lpstr>Proof</vt:lpstr>
      <vt:lpstr>Proof</vt:lpstr>
      <vt:lpstr>PowerPoint Presentation</vt:lpstr>
      <vt:lpstr>Errors are said to follow a random walk when ϵ_(t+1)=ϵ_t+ν_t ν_t~N(0;σ^2 ) Cov(ν_t;ν_s )=0 ∀ t≠s </vt:lpstr>
      <vt:lpstr>This works because…</vt:lpstr>
      <vt:lpstr>One thing you should know before taking a random walk…</vt:lpstr>
      <vt:lpstr>How do we know if residuals follow a random walk, and a first difference model is therefore adequate?</vt:lpstr>
      <vt:lpstr>How do we know if errors follow a random walk? Intuition</vt:lpstr>
      <vt:lpstr>How do we know if errors follow a random walk? Intuition</vt:lpstr>
      <vt:lpstr>How do we know if errors follow a random walk? The Durbin-Whatson Statistic</vt:lpstr>
      <vt:lpstr>How do we know if errors follow a random walk? The Durbin-Whatson Statistic</vt:lpstr>
      <vt:lpstr>How do we know if errors follow a random walk? The Durbin-Whatson Statistic</vt:lpstr>
      <vt:lpstr>Proof that D≈2(1-ρ_(Δϵ_t,Δϵ_(t-1) ) )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proximity-based predictive models</dc:title>
  <dc:creator>Felipe Buchbinder, Ph.D.</dc:creator>
  <cp:lastModifiedBy>Felipe Buchbinder</cp:lastModifiedBy>
  <cp:revision>63</cp:revision>
  <dcterms:created xsi:type="dcterms:W3CDTF">2021-09-03T02:11:03Z</dcterms:created>
  <dcterms:modified xsi:type="dcterms:W3CDTF">2022-08-10T05:37:38Z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